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4" autoAdjust="0"/>
    <p:restoredTop sz="89858" autoAdjust="0"/>
  </p:normalViewPr>
  <p:slideViewPr>
    <p:cSldViewPr snapToGrid="0">
      <p:cViewPr varScale="1">
        <p:scale>
          <a:sx n="66" d="100"/>
          <a:sy n="66" d="100"/>
        </p:scale>
        <p:origin x="-696"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00D036-27C1-46B4-8740-A687BE90F6E2}" type="datetimeFigureOut">
              <a:rPr lang="en-US" smtClean="0"/>
              <a:t>6/30/2021</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B90FA7-BA7D-4D33-8AF3-0AA297C19865}" type="slidenum">
              <a:rPr lang="en-US" smtClean="0"/>
              <a:t>‹#›</a:t>
            </a:fld>
            <a:endParaRPr lang="en-US"/>
          </a:p>
        </p:txBody>
      </p:sp>
    </p:spTree>
    <p:extLst>
      <p:ext uri="{BB962C8B-B14F-4D97-AF65-F5344CB8AC3E}">
        <p14:creationId xmlns:p14="http://schemas.microsoft.com/office/powerpoint/2010/main" val="2832968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effectLst/>
                <a:latin typeface="Times New Roman"/>
                <a:ea typeface="Calibri"/>
              </a:rPr>
              <a:t>As such, it becomes more difficult for insurance companies whose leaders are participating in insider trading to make or raise capital and profits, and the companies are viewed as non-public materialists. This is based on the information that the public acquires from social media, whether it is legal or illegal. </a:t>
            </a:r>
            <a:endParaRPr lang="en-US" dirty="0"/>
          </a:p>
        </p:txBody>
      </p:sp>
      <p:sp>
        <p:nvSpPr>
          <p:cNvPr id="4" name="Slide Number Placeholder 3"/>
          <p:cNvSpPr>
            <a:spLocks noGrp="1"/>
          </p:cNvSpPr>
          <p:nvPr>
            <p:ph type="sldNum" sz="quarter" idx="10"/>
          </p:nvPr>
        </p:nvSpPr>
        <p:spPr/>
        <p:txBody>
          <a:bodyPr/>
          <a:lstStyle/>
          <a:p>
            <a:fld id="{39B90FA7-BA7D-4D33-8AF3-0AA297C19865}" type="slidenum">
              <a:rPr lang="en-US" smtClean="0"/>
              <a:t>2</a:t>
            </a:fld>
            <a:endParaRPr lang="en-US"/>
          </a:p>
        </p:txBody>
      </p:sp>
    </p:spTree>
    <p:extLst>
      <p:ext uri="{BB962C8B-B14F-4D97-AF65-F5344CB8AC3E}">
        <p14:creationId xmlns:p14="http://schemas.microsoft.com/office/powerpoint/2010/main" val="1696491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B90FA7-BA7D-4D33-8AF3-0AA297C19865}" type="slidenum">
              <a:rPr lang="en-US" smtClean="0"/>
              <a:t>3</a:t>
            </a:fld>
            <a:endParaRPr lang="en-US"/>
          </a:p>
        </p:txBody>
      </p:sp>
    </p:spTree>
    <p:extLst>
      <p:ext uri="{BB962C8B-B14F-4D97-AF65-F5344CB8AC3E}">
        <p14:creationId xmlns:p14="http://schemas.microsoft.com/office/powerpoint/2010/main" val="4084037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1000"/>
              </a:spcAft>
            </a:pPr>
            <a:r>
              <a:rPr lang="en-US" sz="1200" dirty="0" smtClean="0">
                <a:effectLst/>
                <a:latin typeface="Times New Roman"/>
                <a:ea typeface="Calibri"/>
              </a:rPr>
              <a:t>In most cases, Ads appear or pop up on websites on Google, and thus the viewers have access to the company keywords and therefore as they key in their words in the search engine. This modifies the company's reputation and thus encouraging more sales and investments. </a:t>
            </a:r>
          </a:p>
          <a:p>
            <a:endParaRPr lang="en-US" dirty="0"/>
          </a:p>
        </p:txBody>
      </p:sp>
      <p:sp>
        <p:nvSpPr>
          <p:cNvPr id="4" name="Slide Number Placeholder 3"/>
          <p:cNvSpPr>
            <a:spLocks noGrp="1"/>
          </p:cNvSpPr>
          <p:nvPr>
            <p:ph type="sldNum" sz="quarter" idx="10"/>
          </p:nvPr>
        </p:nvSpPr>
        <p:spPr/>
        <p:txBody>
          <a:bodyPr/>
          <a:lstStyle/>
          <a:p>
            <a:fld id="{39B90FA7-BA7D-4D33-8AF3-0AA297C19865}" type="slidenum">
              <a:rPr lang="en-US" smtClean="0"/>
              <a:t>4</a:t>
            </a:fld>
            <a:endParaRPr lang="en-US"/>
          </a:p>
        </p:txBody>
      </p:sp>
    </p:spTree>
    <p:extLst>
      <p:ext uri="{BB962C8B-B14F-4D97-AF65-F5344CB8AC3E}">
        <p14:creationId xmlns:p14="http://schemas.microsoft.com/office/powerpoint/2010/main" val="30514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B90FA7-BA7D-4D33-8AF3-0AA297C19865}" type="slidenum">
              <a:rPr lang="en-US" smtClean="0"/>
              <a:t>5</a:t>
            </a:fld>
            <a:endParaRPr lang="en-US"/>
          </a:p>
        </p:txBody>
      </p:sp>
    </p:spTree>
    <p:extLst>
      <p:ext uri="{BB962C8B-B14F-4D97-AF65-F5344CB8AC3E}">
        <p14:creationId xmlns:p14="http://schemas.microsoft.com/office/powerpoint/2010/main" val="2167100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6/30/2021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58583" y="522514"/>
            <a:ext cx="7766936" cy="972457"/>
          </a:xfrm>
        </p:spPr>
        <p:txBody>
          <a:bodyPr/>
          <a:lstStyle/>
          <a:p>
            <a:pPr algn="ctr"/>
            <a:r>
              <a:rPr lang="en-US" sz="4400" dirty="0" smtClean="0"/>
              <a:t>Title page </a:t>
            </a:r>
            <a:endParaRPr lang="en-US" sz="4400" dirty="0"/>
          </a:p>
        </p:txBody>
      </p:sp>
      <p:sp>
        <p:nvSpPr>
          <p:cNvPr id="3" name="Subtitle 2"/>
          <p:cNvSpPr>
            <a:spLocks noGrp="1"/>
          </p:cNvSpPr>
          <p:nvPr>
            <p:ph type="subTitle" idx="1"/>
          </p:nvPr>
        </p:nvSpPr>
        <p:spPr>
          <a:xfrm>
            <a:off x="1507067" y="1756229"/>
            <a:ext cx="7766936" cy="4477147"/>
          </a:xfrm>
        </p:spPr>
        <p:txBody>
          <a:bodyPr>
            <a:noAutofit/>
          </a:bodyPr>
          <a:lstStyle/>
          <a:p>
            <a:pPr algn="ctr">
              <a:lnSpc>
                <a:spcPct val="200000"/>
              </a:lnSpc>
              <a:spcBef>
                <a:spcPts val="0"/>
              </a:spcBef>
              <a:spcAft>
                <a:spcPts val="1000"/>
              </a:spcAft>
            </a:pPr>
            <a:r>
              <a:rPr lang="en-US" sz="2400" dirty="0">
                <a:solidFill>
                  <a:schemeClr val="tx1"/>
                </a:solidFill>
                <a:latin typeface="Times New Roman"/>
                <a:ea typeface="Calibri"/>
              </a:rPr>
              <a:t>Insurance company </a:t>
            </a:r>
            <a:r>
              <a:rPr lang="en-US" sz="2400" dirty="0" smtClean="0">
                <a:solidFill>
                  <a:schemeClr val="tx1"/>
                </a:solidFill>
                <a:latin typeface="Times New Roman"/>
                <a:ea typeface="Calibri"/>
              </a:rPr>
              <a:t>reputation</a:t>
            </a:r>
          </a:p>
          <a:p>
            <a:pPr algn="ctr">
              <a:lnSpc>
                <a:spcPct val="200000"/>
              </a:lnSpc>
              <a:spcBef>
                <a:spcPts val="0"/>
              </a:spcBef>
              <a:spcAft>
                <a:spcPts val="1000"/>
              </a:spcAft>
            </a:pPr>
            <a:r>
              <a:rPr lang="en-US" sz="2400" dirty="0" smtClean="0">
                <a:solidFill>
                  <a:schemeClr val="tx1"/>
                </a:solidFill>
                <a:latin typeface="Times New Roman"/>
                <a:ea typeface="Calibri"/>
              </a:rPr>
              <a:t>Institutional </a:t>
            </a:r>
            <a:r>
              <a:rPr lang="en-US" sz="2400" dirty="0">
                <a:solidFill>
                  <a:schemeClr val="tx1"/>
                </a:solidFill>
                <a:latin typeface="Times New Roman"/>
                <a:ea typeface="Calibri"/>
              </a:rPr>
              <a:t>affiliation</a:t>
            </a:r>
          </a:p>
          <a:p>
            <a:pPr algn="ctr">
              <a:lnSpc>
                <a:spcPct val="200000"/>
              </a:lnSpc>
              <a:spcBef>
                <a:spcPts val="0"/>
              </a:spcBef>
              <a:spcAft>
                <a:spcPts val="1000"/>
              </a:spcAft>
            </a:pPr>
            <a:r>
              <a:rPr lang="en-US" sz="2400" dirty="0">
                <a:solidFill>
                  <a:schemeClr val="tx1"/>
                </a:solidFill>
                <a:latin typeface="Times New Roman"/>
                <a:ea typeface="Calibri"/>
              </a:rPr>
              <a:t>Name of lecturer</a:t>
            </a:r>
          </a:p>
          <a:p>
            <a:pPr algn="ctr">
              <a:lnSpc>
                <a:spcPct val="200000"/>
              </a:lnSpc>
              <a:spcBef>
                <a:spcPts val="0"/>
              </a:spcBef>
              <a:spcAft>
                <a:spcPts val="1000"/>
              </a:spcAft>
            </a:pPr>
            <a:r>
              <a:rPr lang="en-US" sz="2400" dirty="0">
                <a:solidFill>
                  <a:schemeClr val="tx1"/>
                </a:solidFill>
                <a:latin typeface="Times New Roman"/>
                <a:ea typeface="Calibri"/>
              </a:rPr>
              <a:t>Name of </a:t>
            </a:r>
            <a:r>
              <a:rPr lang="en-US" sz="2400" dirty="0" smtClean="0">
                <a:solidFill>
                  <a:schemeClr val="tx1"/>
                </a:solidFill>
                <a:latin typeface="Times New Roman"/>
                <a:ea typeface="Calibri"/>
              </a:rPr>
              <a:t>student</a:t>
            </a:r>
          </a:p>
          <a:p>
            <a:pPr algn="ctr">
              <a:lnSpc>
                <a:spcPct val="200000"/>
              </a:lnSpc>
              <a:spcBef>
                <a:spcPts val="0"/>
              </a:spcBef>
              <a:spcAft>
                <a:spcPts val="1000"/>
              </a:spcAft>
            </a:pPr>
            <a:r>
              <a:rPr lang="en-US" sz="2400" dirty="0" smtClean="0">
                <a:solidFill>
                  <a:schemeClr val="tx1"/>
                </a:solidFill>
                <a:latin typeface="Times New Roman"/>
                <a:ea typeface="Calibri"/>
              </a:rPr>
              <a:t>Due </a:t>
            </a:r>
            <a:r>
              <a:rPr lang="en-US" sz="2400" dirty="0">
                <a:solidFill>
                  <a:schemeClr val="tx1"/>
                </a:solidFill>
                <a:latin typeface="Times New Roman"/>
                <a:ea typeface="Calibri"/>
              </a:rPr>
              <a:t>date </a:t>
            </a:r>
            <a:endParaRPr lang="en-US" sz="2400" dirty="0">
              <a:solidFill>
                <a:schemeClr val="tx1"/>
              </a:solidFill>
            </a:endParaRPr>
          </a:p>
        </p:txBody>
      </p:sp>
    </p:spTree>
    <p:extLst>
      <p:ext uri="{BB962C8B-B14F-4D97-AF65-F5344CB8AC3E}">
        <p14:creationId xmlns:p14="http://schemas.microsoft.com/office/powerpoint/2010/main" val="5210406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1" presetClass="entr" presetSubtype="1"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heel(1)">
                                      <p:cBhvr>
                                        <p:cTn id="11" dur="2000"/>
                                        <p:tgtEl>
                                          <p:spTgt spid="3">
                                            <p:txEl>
                                              <p:pRg st="0" end="0"/>
                                            </p:txEl>
                                          </p:spTgt>
                                        </p:tgtEl>
                                      </p:cBhvr>
                                    </p:animEffect>
                                  </p:childTnLst>
                                </p:cTn>
                              </p:par>
                              <p:par>
                                <p:cTn id="12" presetID="21" presetClass="entr" presetSubtype="1"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heel(1)">
                                      <p:cBhvr>
                                        <p:cTn id="14" dur="2000"/>
                                        <p:tgtEl>
                                          <p:spTgt spid="3">
                                            <p:txEl>
                                              <p:pRg st="1" end="1"/>
                                            </p:txEl>
                                          </p:spTgt>
                                        </p:tgtEl>
                                      </p:cBhvr>
                                    </p:animEffect>
                                  </p:childTnLst>
                                </p:cTn>
                              </p:par>
                              <p:par>
                                <p:cTn id="15" presetID="21" presetClass="entr" presetSubtype="1"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29803"/>
          </a:xfrm>
        </p:spPr>
        <p:txBody>
          <a:bodyPr>
            <a:noAutofit/>
          </a:bodyPr>
          <a:lstStyle/>
          <a:p>
            <a:pPr algn="ctr"/>
            <a:r>
              <a:rPr lang="en-US" sz="4400" dirty="0">
                <a:latin typeface="Times New Roman"/>
                <a:ea typeface="Calibri"/>
              </a:rPr>
              <a:t>Insurance company reputation</a:t>
            </a:r>
            <a:endParaRPr lang="en-US" sz="4400" dirty="0"/>
          </a:p>
        </p:txBody>
      </p:sp>
      <p:sp>
        <p:nvSpPr>
          <p:cNvPr id="3" name="Content Placeholder 2"/>
          <p:cNvSpPr>
            <a:spLocks noGrp="1"/>
          </p:cNvSpPr>
          <p:nvPr>
            <p:ph idx="1"/>
          </p:nvPr>
        </p:nvSpPr>
        <p:spPr>
          <a:xfrm>
            <a:off x="141668" y="1519707"/>
            <a:ext cx="9942490" cy="5177307"/>
          </a:xfrm>
        </p:spPr>
        <p:txBody>
          <a:bodyPr>
            <a:normAutofit/>
          </a:bodyPr>
          <a:lstStyle/>
          <a:p>
            <a:r>
              <a:rPr lang="en-US" sz="2400" dirty="0">
                <a:latin typeface="Times New Roman"/>
                <a:ea typeface="Calibri"/>
              </a:rPr>
              <a:t>The CEO of any organization leads and ensures a good public reputation of the organization. </a:t>
            </a:r>
            <a:endParaRPr lang="en-US" sz="2400" dirty="0" smtClean="0">
              <a:latin typeface="Times New Roman"/>
              <a:ea typeface="Calibri"/>
            </a:endParaRPr>
          </a:p>
          <a:p>
            <a:r>
              <a:rPr lang="en-US" sz="2400" dirty="0" smtClean="0">
                <a:latin typeface="Times New Roman"/>
                <a:ea typeface="Calibri"/>
              </a:rPr>
              <a:t>When </a:t>
            </a:r>
            <a:r>
              <a:rPr lang="en-US" sz="2400" dirty="0">
                <a:latin typeface="Times New Roman"/>
                <a:ea typeface="Calibri"/>
              </a:rPr>
              <a:t>he is involved in insider trading allegations via social media, the company's reputation is destroyed. </a:t>
            </a:r>
            <a:endParaRPr lang="en-US" sz="2400" dirty="0" smtClean="0">
              <a:latin typeface="Times New Roman"/>
              <a:ea typeface="Calibri"/>
            </a:endParaRPr>
          </a:p>
          <a:p>
            <a:r>
              <a:rPr lang="en-US" sz="2400" dirty="0" smtClean="0">
                <a:latin typeface="Times New Roman"/>
                <a:ea typeface="Calibri"/>
              </a:rPr>
              <a:t>Many </a:t>
            </a:r>
            <a:r>
              <a:rPr lang="en-US" sz="2400" dirty="0">
                <a:latin typeface="Times New Roman"/>
                <a:ea typeface="Calibri"/>
              </a:rPr>
              <a:t>people have access to social media, and thus they can access the information about the scandal more easily. </a:t>
            </a:r>
            <a:endParaRPr lang="en-US" sz="2400" dirty="0" smtClean="0">
              <a:latin typeface="Times New Roman"/>
              <a:ea typeface="Calibri"/>
            </a:endParaRPr>
          </a:p>
          <a:p>
            <a:r>
              <a:rPr lang="en-US" sz="2400" dirty="0" smtClean="0">
                <a:latin typeface="Times New Roman"/>
                <a:ea typeface="Calibri"/>
              </a:rPr>
              <a:t>Cases </a:t>
            </a:r>
            <a:r>
              <a:rPr lang="en-US" sz="2400" dirty="0">
                <a:latin typeface="Times New Roman"/>
                <a:ea typeface="Calibri"/>
              </a:rPr>
              <a:t>of insider trading create unfair trade grounds and thus discourage ordinary people from taking part in the market (</a:t>
            </a:r>
            <a:r>
              <a:rPr lang="en-US" sz="2400" dirty="0" err="1">
                <a:latin typeface="Times New Roman"/>
                <a:ea typeface="Calibri"/>
              </a:rPr>
              <a:t>Verstein</a:t>
            </a:r>
            <a:r>
              <a:rPr lang="en-US" sz="2400" dirty="0">
                <a:latin typeface="Times New Roman"/>
                <a:ea typeface="Calibri"/>
              </a:rPr>
              <a:t> 2016). </a:t>
            </a:r>
            <a:endParaRPr lang="en-US" sz="2400" dirty="0" smtClean="0">
              <a:latin typeface="Times New Roman"/>
              <a:ea typeface="Calibri"/>
            </a:endParaRPr>
          </a:p>
          <a:p>
            <a:r>
              <a:rPr lang="en-US" sz="2400" dirty="0" smtClean="0">
                <a:latin typeface="Times New Roman"/>
                <a:ea typeface="Calibri"/>
              </a:rPr>
              <a:t>This </a:t>
            </a:r>
            <a:r>
              <a:rPr lang="en-US" sz="2400" dirty="0">
                <a:latin typeface="Times New Roman"/>
                <a:ea typeface="Calibri"/>
              </a:rPr>
              <a:t>is because they feel that the company has the upper hand, which may lead to exploitation. </a:t>
            </a:r>
            <a:endParaRPr lang="en-US" sz="2400" dirty="0"/>
          </a:p>
        </p:txBody>
      </p:sp>
    </p:spTree>
    <p:extLst>
      <p:ext uri="{BB962C8B-B14F-4D97-AF65-F5344CB8AC3E}">
        <p14:creationId xmlns:p14="http://schemas.microsoft.com/office/powerpoint/2010/main" val="27302233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233714"/>
          </a:xfrm>
        </p:spPr>
        <p:txBody>
          <a:bodyPr>
            <a:normAutofit fontScale="90000"/>
          </a:bodyPr>
          <a:lstStyle/>
          <a:p>
            <a:pPr marL="0" marR="0" algn="ctr">
              <a:lnSpc>
                <a:spcPct val="200000"/>
              </a:lnSpc>
              <a:spcBef>
                <a:spcPts val="0"/>
              </a:spcBef>
              <a:spcAft>
                <a:spcPts val="1000"/>
              </a:spcAft>
            </a:pPr>
            <a:r>
              <a:rPr lang="en-US" sz="4900" dirty="0" smtClean="0">
                <a:latin typeface="Times New Roman"/>
                <a:ea typeface="Calibri"/>
              </a:rPr>
              <a:t>Cont. </a:t>
            </a:r>
            <a:r>
              <a:rPr lang="en-US" dirty="0">
                <a:latin typeface="Times New Roman"/>
                <a:ea typeface="Calibri"/>
              </a:rPr>
              <a:t/>
            </a:r>
            <a:br>
              <a:rPr lang="en-US" dirty="0">
                <a:latin typeface="Times New Roman"/>
                <a:ea typeface="Calibri"/>
              </a:rPr>
            </a:br>
            <a:endParaRPr lang="en-US" dirty="0"/>
          </a:p>
        </p:txBody>
      </p:sp>
      <p:sp>
        <p:nvSpPr>
          <p:cNvPr id="3" name="Content Placeholder 2"/>
          <p:cNvSpPr>
            <a:spLocks noGrp="1"/>
          </p:cNvSpPr>
          <p:nvPr>
            <p:ph idx="1"/>
          </p:nvPr>
        </p:nvSpPr>
        <p:spPr>
          <a:xfrm>
            <a:off x="188685" y="2160589"/>
            <a:ext cx="10000343" cy="4559525"/>
          </a:xfrm>
        </p:spPr>
        <p:txBody>
          <a:bodyPr>
            <a:noAutofit/>
          </a:bodyPr>
          <a:lstStyle/>
          <a:p>
            <a:pPr marL="0" marR="0">
              <a:spcBef>
                <a:spcPts val="0"/>
              </a:spcBef>
              <a:spcAft>
                <a:spcPts val="1000"/>
              </a:spcAft>
            </a:pPr>
            <a:r>
              <a:rPr lang="en-US" sz="2400" dirty="0">
                <a:latin typeface="Times New Roman"/>
                <a:ea typeface="Calibri"/>
              </a:rPr>
              <a:t>The company is also viewed as deviating from the insurance norms and ethics. </a:t>
            </a:r>
            <a:endParaRPr lang="en-US" sz="2400" dirty="0" smtClean="0">
              <a:latin typeface="Times New Roman"/>
              <a:ea typeface="Calibri"/>
            </a:endParaRPr>
          </a:p>
          <a:p>
            <a:pPr marL="0" marR="0">
              <a:spcBef>
                <a:spcPts val="0"/>
              </a:spcBef>
              <a:spcAft>
                <a:spcPts val="1000"/>
              </a:spcAft>
            </a:pPr>
            <a:r>
              <a:rPr lang="en-US" sz="2400" dirty="0" smtClean="0">
                <a:latin typeface="Times New Roman"/>
                <a:ea typeface="Calibri"/>
              </a:rPr>
              <a:t>Insurance </a:t>
            </a:r>
            <a:r>
              <a:rPr lang="en-US" sz="2400" dirty="0">
                <a:latin typeface="Times New Roman"/>
                <a:ea typeface="Calibri"/>
              </a:rPr>
              <a:t>companies are non-profit companies, and thus participating in insider trading either by the company or any official leads to the destruction of company reputation. </a:t>
            </a:r>
            <a:endParaRPr lang="en-US" sz="2400" dirty="0" smtClean="0">
              <a:latin typeface="Times New Roman"/>
              <a:ea typeface="Calibri"/>
            </a:endParaRPr>
          </a:p>
          <a:p>
            <a:pPr marL="0" marR="0">
              <a:spcBef>
                <a:spcPts val="0"/>
              </a:spcBef>
              <a:spcAft>
                <a:spcPts val="1000"/>
              </a:spcAft>
            </a:pPr>
            <a:r>
              <a:rPr lang="en-US" sz="2400" dirty="0" smtClean="0">
                <a:latin typeface="Times New Roman"/>
                <a:ea typeface="Calibri"/>
              </a:rPr>
              <a:t>This </a:t>
            </a:r>
            <a:r>
              <a:rPr lang="en-US" sz="2400" dirty="0">
                <a:latin typeface="Times New Roman"/>
                <a:ea typeface="Calibri"/>
              </a:rPr>
              <a:t>is because it creates inequalities in the market and thus conflicts with the rights of participants in the market. </a:t>
            </a:r>
            <a:endParaRPr lang="en-US" sz="2400" dirty="0" smtClean="0">
              <a:latin typeface="Times New Roman"/>
              <a:ea typeface="Calibri"/>
            </a:endParaRPr>
          </a:p>
          <a:p>
            <a:pPr marL="0" marR="0">
              <a:spcBef>
                <a:spcPts val="0"/>
              </a:spcBef>
              <a:spcAft>
                <a:spcPts val="1000"/>
              </a:spcAft>
            </a:pPr>
            <a:r>
              <a:rPr lang="en-US" sz="2400" dirty="0" smtClean="0">
                <a:latin typeface="Times New Roman"/>
                <a:ea typeface="Calibri"/>
              </a:rPr>
              <a:t>This </a:t>
            </a:r>
            <a:r>
              <a:rPr lang="en-US" sz="2400" dirty="0">
                <a:latin typeface="Times New Roman"/>
                <a:ea typeface="Calibri"/>
              </a:rPr>
              <a:t>may discourage corporate investments and therefore affect the efficiency of the company in corporate behavior. </a:t>
            </a:r>
            <a:endParaRPr lang="en-US" sz="2400" dirty="0" smtClean="0">
              <a:latin typeface="Times New Roman"/>
              <a:ea typeface="Calibri"/>
            </a:endParaRPr>
          </a:p>
          <a:p>
            <a:pPr marL="0" marR="0">
              <a:spcBef>
                <a:spcPts val="0"/>
              </a:spcBef>
              <a:spcAft>
                <a:spcPts val="1000"/>
              </a:spcAft>
            </a:pPr>
            <a:r>
              <a:rPr lang="en-US" sz="2400" dirty="0" smtClean="0">
                <a:latin typeface="Times New Roman"/>
                <a:ea typeface="Calibri"/>
              </a:rPr>
              <a:t>As </a:t>
            </a:r>
            <a:r>
              <a:rPr lang="en-US" sz="2400" dirty="0">
                <a:latin typeface="Times New Roman"/>
                <a:ea typeface="Calibri"/>
              </a:rPr>
              <a:t>a result, the company's market price is reduced, thus affecting its sales. </a:t>
            </a:r>
          </a:p>
          <a:p>
            <a:endParaRPr lang="en-US" sz="2000" dirty="0"/>
          </a:p>
        </p:txBody>
      </p:sp>
    </p:spTree>
    <p:extLst>
      <p:ext uri="{BB962C8B-B14F-4D97-AF65-F5344CB8AC3E}">
        <p14:creationId xmlns:p14="http://schemas.microsoft.com/office/powerpoint/2010/main" val="7252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28914"/>
          </a:xfrm>
        </p:spPr>
        <p:txBody>
          <a:bodyPr>
            <a:normAutofit/>
          </a:bodyPr>
          <a:lstStyle/>
          <a:p>
            <a:pPr algn="ctr"/>
            <a:r>
              <a:rPr lang="en-US" sz="4400" dirty="0" smtClean="0"/>
              <a:t>Cont. </a:t>
            </a:r>
            <a:endParaRPr lang="en-US" sz="4400" dirty="0"/>
          </a:p>
        </p:txBody>
      </p:sp>
      <p:sp>
        <p:nvSpPr>
          <p:cNvPr id="3" name="Content Placeholder 2"/>
          <p:cNvSpPr>
            <a:spLocks noGrp="1"/>
          </p:cNvSpPr>
          <p:nvPr>
            <p:ph idx="1"/>
          </p:nvPr>
        </p:nvSpPr>
        <p:spPr>
          <a:xfrm>
            <a:off x="101599" y="2160589"/>
            <a:ext cx="10130971" cy="4501468"/>
          </a:xfrm>
        </p:spPr>
        <p:txBody>
          <a:bodyPr>
            <a:normAutofit/>
          </a:bodyPr>
          <a:lstStyle/>
          <a:p>
            <a:r>
              <a:rPr lang="en-US" sz="2400" dirty="0">
                <a:latin typeface="Times New Roman"/>
                <a:ea typeface="Calibri"/>
              </a:rPr>
              <a:t>Developing the best method to build the company's reputation after insider allegations would market the insurance better and thus boost its sales. </a:t>
            </a:r>
            <a:endParaRPr lang="en-US" sz="2400" dirty="0" smtClean="0">
              <a:latin typeface="Times New Roman"/>
              <a:ea typeface="Calibri"/>
            </a:endParaRPr>
          </a:p>
          <a:p>
            <a:r>
              <a:rPr lang="en-US" sz="2400" dirty="0" smtClean="0">
                <a:latin typeface="Times New Roman"/>
                <a:ea typeface="Calibri"/>
              </a:rPr>
              <a:t>PPC </a:t>
            </a:r>
            <a:r>
              <a:rPr lang="en-US" sz="2400" dirty="0">
                <a:latin typeface="Times New Roman"/>
                <a:ea typeface="Calibri"/>
              </a:rPr>
              <a:t>campaigns (pay-per-click) would play a significant role in building the company's reputation</a:t>
            </a:r>
            <a:r>
              <a:rPr lang="en-US" sz="2400" dirty="0" smtClean="0">
                <a:latin typeface="Times New Roman"/>
                <a:ea typeface="Calibri"/>
              </a:rPr>
              <a:t>.</a:t>
            </a:r>
          </a:p>
          <a:p>
            <a:r>
              <a:rPr lang="en-US" sz="2400" dirty="0" smtClean="0">
                <a:latin typeface="Times New Roman"/>
                <a:ea typeface="Calibri"/>
              </a:rPr>
              <a:t> </a:t>
            </a:r>
            <a:r>
              <a:rPr lang="en-US" sz="2400" dirty="0">
                <a:latin typeface="Times New Roman"/>
                <a:ea typeface="Calibri"/>
              </a:rPr>
              <a:t>The PPC campaigns involve advertising on different platforms such as Google </a:t>
            </a:r>
            <a:r>
              <a:rPr lang="en-US" sz="2400" dirty="0" err="1">
                <a:latin typeface="Times New Roman"/>
                <a:ea typeface="Calibri"/>
              </a:rPr>
              <a:t>Adwords</a:t>
            </a:r>
            <a:r>
              <a:rPr lang="en-US" sz="2400" dirty="0">
                <a:latin typeface="Times New Roman"/>
                <a:ea typeface="Calibri"/>
              </a:rPr>
              <a:t> (</a:t>
            </a:r>
            <a:r>
              <a:rPr lang="en-US" sz="2400" dirty="0" err="1">
                <a:latin typeface="Times New Roman"/>
                <a:ea typeface="Calibri"/>
              </a:rPr>
              <a:t>Kritzinger</a:t>
            </a:r>
            <a:r>
              <a:rPr lang="en-US" sz="2400" dirty="0">
                <a:latin typeface="Times New Roman"/>
                <a:ea typeface="Calibri"/>
              </a:rPr>
              <a:t> &amp; </a:t>
            </a:r>
            <a:r>
              <a:rPr lang="en-US" sz="2400" dirty="0" err="1">
                <a:latin typeface="Times New Roman"/>
                <a:ea typeface="Calibri"/>
              </a:rPr>
              <a:t>Weideman</a:t>
            </a:r>
            <a:r>
              <a:rPr lang="en-US" sz="2400" dirty="0">
                <a:latin typeface="Times New Roman"/>
                <a:ea typeface="Calibri"/>
              </a:rPr>
              <a:t> 2017).  </a:t>
            </a:r>
            <a:endParaRPr lang="en-US" sz="2400" dirty="0" smtClean="0">
              <a:latin typeface="Times New Roman"/>
              <a:ea typeface="Calibri"/>
            </a:endParaRPr>
          </a:p>
          <a:p>
            <a:r>
              <a:rPr lang="en-US" sz="2400" dirty="0" smtClean="0">
                <a:latin typeface="Times New Roman"/>
                <a:ea typeface="Calibri"/>
              </a:rPr>
              <a:t>Through </a:t>
            </a:r>
            <a:r>
              <a:rPr lang="en-US" sz="2400" dirty="0">
                <a:latin typeface="Times New Roman"/>
                <a:ea typeface="Calibri"/>
              </a:rPr>
              <a:t>these platforms, the viewers would have access to the company information and build the insurance name and brand. </a:t>
            </a:r>
            <a:endParaRPr lang="en-US" sz="2400" dirty="0"/>
          </a:p>
        </p:txBody>
      </p:sp>
    </p:spTree>
    <p:extLst>
      <p:ext uri="{BB962C8B-B14F-4D97-AF65-F5344CB8AC3E}">
        <p14:creationId xmlns:p14="http://schemas.microsoft.com/office/powerpoint/2010/main" val="222959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wipe(down)">
                                      <p:cBhvr>
                                        <p:cTn id="32" dur="580">
                                          <p:stCondLst>
                                            <p:cond delay="0"/>
                                          </p:stCondLst>
                                        </p:cTn>
                                        <p:tgtEl>
                                          <p:spTgt spid="3">
                                            <p:txEl>
                                              <p:pRg st="1" end="1"/>
                                            </p:txEl>
                                          </p:spTgt>
                                        </p:tgtEl>
                                      </p:cBhvr>
                                    </p:animEffect>
                                    <p:anim calcmode="lin" valueType="num">
                                      <p:cBhvr>
                                        <p:cTn id="33"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3">
                                            <p:txEl>
                                              <p:pRg st="1" end="1"/>
                                            </p:txEl>
                                          </p:spTgt>
                                        </p:tgtEl>
                                      </p:cBhvr>
                                      <p:to x="100000" y="60000"/>
                                    </p:animScale>
                                    <p:animScale>
                                      <p:cBhvr>
                                        <p:cTn id="39" dur="166" decel="50000">
                                          <p:stCondLst>
                                            <p:cond delay="676"/>
                                          </p:stCondLst>
                                        </p:cTn>
                                        <p:tgtEl>
                                          <p:spTgt spid="3">
                                            <p:txEl>
                                              <p:pRg st="1" end="1"/>
                                            </p:txEl>
                                          </p:spTgt>
                                        </p:tgtEl>
                                      </p:cBhvr>
                                      <p:to x="100000" y="100000"/>
                                    </p:animScale>
                                    <p:animScale>
                                      <p:cBhvr>
                                        <p:cTn id="40" dur="26">
                                          <p:stCondLst>
                                            <p:cond delay="1312"/>
                                          </p:stCondLst>
                                        </p:cTn>
                                        <p:tgtEl>
                                          <p:spTgt spid="3">
                                            <p:txEl>
                                              <p:pRg st="1" end="1"/>
                                            </p:txEl>
                                          </p:spTgt>
                                        </p:tgtEl>
                                      </p:cBhvr>
                                      <p:to x="100000" y="80000"/>
                                    </p:animScale>
                                    <p:animScale>
                                      <p:cBhvr>
                                        <p:cTn id="41" dur="166" decel="50000">
                                          <p:stCondLst>
                                            <p:cond delay="1338"/>
                                          </p:stCondLst>
                                        </p:cTn>
                                        <p:tgtEl>
                                          <p:spTgt spid="3">
                                            <p:txEl>
                                              <p:pRg st="1" end="1"/>
                                            </p:txEl>
                                          </p:spTgt>
                                        </p:tgtEl>
                                      </p:cBhvr>
                                      <p:to x="100000" y="100000"/>
                                    </p:animScale>
                                    <p:animScale>
                                      <p:cBhvr>
                                        <p:cTn id="42" dur="26">
                                          <p:stCondLst>
                                            <p:cond delay="1642"/>
                                          </p:stCondLst>
                                        </p:cTn>
                                        <p:tgtEl>
                                          <p:spTgt spid="3">
                                            <p:txEl>
                                              <p:pRg st="1" end="1"/>
                                            </p:txEl>
                                          </p:spTgt>
                                        </p:tgtEl>
                                      </p:cBhvr>
                                      <p:to x="100000" y="90000"/>
                                    </p:animScale>
                                    <p:animScale>
                                      <p:cBhvr>
                                        <p:cTn id="43" dur="166" decel="50000">
                                          <p:stCondLst>
                                            <p:cond delay="1668"/>
                                          </p:stCondLst>
                                        </p:cTn>
                                        <p:tgtEl>
                                          <p:spTgt spid="3">
                                            <p:txEl>
                                              <p:pRg st="1" end="1"/>
                                            </p:txEl>
                                          </p:spTgt>
                                        </p:tgtEl>
                                      </p:cBhvr>
                                      <p:to x="100000" y="100000"/>
                                    </p:animScale>
                                    <p:animScale>
                                      <p:cBhvr>
                                        <p:cTn id="44" dur="26">
                                          <p:stCondLst>
                                            <p:cond delay="1808"/>
                                          </p:stCondLst>
                                        </p:cTn>
                                        <p:tgtEl>
                                          <p:spTgt spid="3">
                                            <p:txEl>
                                              <p:pRg st="1" end="1"/>
                                            </p:txEl>
                                          </p:spTgt>
                                        </p:tgtEl>
                                      </p:cBhvr>
                                      <p:to x="100000" y="95000"/>
                                    </p:animScale>
                                    <p:animScale>
                                      <p:cBhvr>
                                        <p:cTn id="45" dur="166" decel="50000">
                                          <p:stCondLst>
                                            <p:cond delay="1834"/>
                                          </p:stCondLst>
                                        </p:cTn>
                                        <p:tgtEl>
                                          <p:spTgt spid="3">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animEffect transition="in" filter="wipe(down)">
                                      <p:cBhvr>
                                        <p:cTn id="50" dur="580">
                                          <p:stCondLst>
                                            <p:cond delay="0"/>
                                          </p:stCondLst>
                                        </p:cTn>
                                        <p:tgtEl>
                                          <p:spTgt spid="3">
                                            <p:txEl>
                                              <p:pRg st="2" end="2"/>
                                            </p:txEl>
                                          </p:spTgt>
                                        </p:tgtEl>
                                      </p:cBhvr>
                                    </p:animEffect>
                                    <p:anim calcmode="lin" valueType="num">
                                      <p:cBhvr>
                                        <p:cTn id="51"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3">
                                            <p:txEl>
                                              <p:pRg st="2" end="2"/>
                                            </p:txEl>
                                          </p:spTgt>
                                        </p:tgtEl>
                                      </p:cBhvr>
                                      <p:to x="100000" y="60000"/>
                                    </p:animScale>
                                    <p:animScale>
                                      <p:cBhvr>
                                        <p:cTn id="57" dur="166" decel="50000">
                                          <p:stCondLst>
                                            <p:cond delay="676"/>
                                          </p:stCondLst>
                                        </p:cTn>
                                        <p:tgtEl>
                                          <p:spTgt spid="3">
                                            <p:txEl>
                                              <p:pRg st="2" end="2"/>
                                            </p:txEl>
                                          </p:spTgt>
                                        </p:tgtEl>
                                      </p:cBhvr>
                                      <p:to x="100000" y="100000"/>
                                    </p:animScale>
                                    <p:animScale>
                                      <p:cBhvr>
                                        <p:cTn id="58" dur="26">
                                          <p:stCondLst>
                                            <p:cond delay="1312"/>
                                          </p:stCondLst>
                                        </p:cTn>
                                        <p:tgtEl>
                                          <p:spTgt spid="3">
                                            <p:txEl>
                                              <p:pRg st="2" end="2"/>
                                            </p:txEl>
                                          </p:spTgt>
                                        </p:tgtEl>
                                      </p:cBhvr>
                                      <p:to x="100000" y="80000"/>
                                    </p:animScale>
                                    <p:animScale>
                                      <p:cBhvr>
                                        <p:cTn id="59" dur="166" decel="50000">
                                          <p:stCondLst>
                                            <p:cond delay="1338"/>
                                          </p:stCondLst>
                                        </p:cTn>
                                        <p:tgtEl>
                                          <p:spTgt spid="3">
                                            <p:txEl>
                                              <p:pRg st="2" end="2"/>
                                            </p:txEl>
                                          </p:spTgt>
                                        </p:tgtEl>
                                      </p:cBhvr>
                                      <p:to x="100000" y="100000"/>
                                    </p:animScale>
                                    <p:animScale>
                                      <p:cBhvr>
                                        <p:cTn id="60" dur="26">
                                          <p:stCondLst>
                                            <p:cond delay="1642"/>
                                          </p:stCondLst>
                                        </p:cTn>
                                        <p:tgtEl>
                                          <p:spTgt spid="3">
                                            <p:txEl>
                                              <p:pRg st="2" end="2"/>
                                            </p:txEl>
                                          </p:spTgt>
                                        </p:tgtEl>
                                      </p:cBhvr>
                                      <p:to x="100000" y="90000"/>
                                    </p:animScale>
                                    <p:animScale>
                                      <p:cBhvr>
                                        <p:cTn id="61" dur="166" decel="50000">
                                          <p:stCondLst>
                                            <p:cond delay="1668"/>
                                          </p:stCondLst>
                                        </p:cTn>
                                        <p:tgtEl>
                                          <p:spTgt spid="3">
                                            <p:txEl>
                                              <p:pRg st="2" end="2"/>
                                            </p:txEl>
                                          </p:spTgt>
                                        </p:tgtEl>
                                      </p:cBhvr>
                                      <p:to x="100000" y="100000"/>
                                    </p:animScale>
                                    <p:animScale>
                                      <p:cBhvr>
                                        <p:cTn id="62" dur="26">
                                          <p:stCondLst>
                                            <p:cond delay="1808"/>
                                          </p:stCondLst>
                                        </p:cTn>
                                        <p:tgtEl>
                                          <p:spTgt spid="3">
                                            <p:txEl>
                                              <p:pRg st="2" end="2"/>
                                            </p:txEl>
                                          </p:spTgt>
                                        </p:tgtEl>
                                      </p:cBhvr>
                                      <p:to x="100000" y="95000"/>
                                    </p:animScale>
                                    <p:animScale>
                                      <p:cBhvr>
                                        <p:cTn id="63" dur="166" decel="50000">
                                          <p:stCondLst>
                                            <p:cond delay="1834"/>
                                          </p:stCondLst>
                                        </p:cTn>
                                        <p:tgtEl>
                                          <p:spTgt spid="3">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nodeType="clickEffect">
                                  <p:stCondLst>
                                    <p:cond delay="0"/>
                                  </p:stCondLst>
                                  <p:childTnLst>
                                    <p:set>
                                      <p:cBhvr>
                                        <p:cTn id="67" dur="1" fill="hold">
                                          <p:stCondLst>
                                            <p:cond delay="0"/>
                                          </p:stCondLst>
                                        </p:cTn>
                                        <p:tgtEl>
                                          <p:spTgt spid="3">
                                            <p:txEl>
                                              <p:pRg st="3" end="3"/>
                                            </p:txEl>
                                          </p:spTgt>
                                        </p:tgtEl>
                                        <p:attrNameLst>
                                          <p:attrName>style.visibility</p:attrName>
                                        </p:attrNameLst>
                                      </p:cBhvr>
                                      <p:to>
                                        <p:strVal val="visible"/>
                                      </p:to>
                                    </p:set>
                                    <p:animEffect transition="in" filter="wipe(down)">
                                      <p:cBhvr>
                                        <p:cTn id="68" dur="580">
                                          <p:stCondLst>
                                            <p:cond delay="0"/>
                                          </p:stCondLst>
                                        </p:cTn>
                                        <p:tgtEl>
                                          <p:spTgt spid="3">
                                            <p:txEl>
                                              <p:pRg st="3" end="3"/>
                                            </p:txEl>
                                          </p:spTgt>
                                        </p:tgtEl>
                                      </p:cBhvr>
                                    </p:animEffect>
                                    <p:anim calcmode="lin" valueType="num">
                                      <p:cBhvr>
                                        <p:cTn id="69"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3">
                                            <p:txEl>
                                              <p:pRg st="3" end="3"/>
                                            </p:txEl>
                                          </p:spTgt>
                                        </p:tgtEl>
                                      </p:cBhvr>
                                      <p:to x="100000" y="60000"/>
                                    </p:animScale>
                                    <p:animScale>
                                      <p:cBhvr>
                                        <p:cTn id="75" dur="166" decel="50000">
                                          <p:stCondLst>
                                            <p:cond delay="676"/>
                                          </p:stCondLst>
                                        </p:cTn>
                                        <p:tgtEl>
                                          <p:spTgt spid="3">
                                            <p:txEl>
                                              <p:pRg st="3" end="3"/>
                                            </p:txEl>
                                          </p:spTgt>
                                        </p:tgtEl>
                                      </p:cBhvr>
                                      <p:to x="100000" y="100000"/>
                                    </p:animScale>
                                    <p:animScale>
                                      <p:cBhvr>
                                        <p:cTn id="76" dur="26">
                                          <p:stCondLst>
                                            <p:cond delay="1312"/>
                                          </p:stCondLst>
                                        </p:cTn>
                                        <p:tgtEl>
                                          <p:spTgt spid="3">
                                            <p:txEl>
                                              <p:pRg st="3" end="3"/>
                                            </p:txEl>
                                          </p:spTgt>
                                        </p:tgtEl>
                                      </p:cBhvr>
                                      <p:to x="100000" y="80000"/>
                                    </p:animScale>
                                    <p:animScale>
                                      <p:cBhvr>
                                        <p:cTn id="77" dur="166" decel="50000">
                                          <p:stCondLst>
                                            <p:cond delay="1338"/>
                                          </p:stCondLst>
                                        </p:cTn>
                                        <p:tgtEl>
                                          <p:spTgt spid="3">
                                            <p:txEl>
                                              <p:pRg st="3" end="3"/>
                                            </p:txEl>
                                          </p:spTgt>
                                        </p:tgtEl>
                                      </p:cBhvr>
                                      <p:to x="100000" y="100000"/>
                                    </p:animScale>
                                    <p:animScale>
                                      <p:cBhvr>
                                        <p:cTn id="78" dur="26">
                                          <p:stCondLst>
                                            <p:cond delay="1642"/>
                                          </p:stCondLst>
                                        </p:cTn>
                                        <p:tgtEl>
                                          <p:spTgt spid="3">
                                            <p:txEl>
                                              <p:pRg st="3" end="3"/>
                                            </p:txEl>
                                          </p:spTgt>
                                        </p:tgtEl>
                                      </p:cBhvr>
                                      <p:to x="100000" y="90000"/>
                                    </p:animScale>
                                    <p:animScale>
                                      <p:cBhvr>
                                        <p:cTn id="79" dur="166" decel="50000">
                                          <p:stCondLst>
                                            <p:cond delay="1668"/>
                                          </p:stCondLst>
                                        </p:cTn>
                                        <p:tgtEl>
                                          <p:spTgt spid="3">
                                            <p:txEl>
                                              <p:pRg st="3" end="3"/>
                                            </p:txEl>
                                          </p:spTgt>
                                        </p:tgtEl>
                                      </p:cBhvr>
                                      <p:to x="100000" y="100000"/>
                                    </p:animScale>
                                    <p:animScale>
                                      <p:cBhvr>
                                        <p:cTn id="80" dur="26">
                                          <p:stCondLst>
                                            <p:cond delay="1808"/>
                                          </p:stCondLst>
                                        </p:cTn>
                                        <p:tgtEl>
                                          <p:spTgt spid="3">
                                            <p:txEl>
                                              <p:pRg st="3" end="3"/>
                                            </p:txEl>
                                          </p:spTgt>
                                        </p:tgtEl>
                                      </p:cBhvr>
                                      <p:to x="100000" y="95000"/>
                                    </p:animScale>
                                    <p:animScale>
                                      <p:cBhvr>
                                        <p:cTn id="81" dur="166" decel="50000">
                                          <p:stCondLst>
                                            <p:cond delay="1834"/>
                                          </p:stCondLst>
                                        </p:cTn>
                                        <p:tgtEl>
                                          <p:spTgt spid="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72457"/>
          </a:xfrm>
        </p:spPr>
        <p:txBody>
          <a:bodyPr>
            <a:normAutofit/>
          </a:bodyPr>
          <a:lstStyle/>
          <a:p>
            <a:pPr algn="ctr"/>
            <a:r>
              <a:rPr lang="en-US" sz="4400" dirty="0" smtClean="0"/>
              <a:t>References </a:t>
            </a:r>
            <a:r>
              <a:rPr lang="en-US" sz="4400" dirty="0" smtClean="0"/>
              <a:t> </a:t>
            </a:r>
            <a:endParaRPr lang="en-US" sz="4400" dirty="0"/>
          </a:p>
        </p:txBody>
      </p:sp>
      <p:sp>
        <p:nvSpPr>
          <p:cNvPr id="3" name="Content Placeholder 2"/>
          <p:cNvSpPr>
            <a:spLocks noGrp="1"/>
          </p:cNvSpPr>
          <p:nvPr>
            <p:ph idx="1"/>
          </p:nvPr>
        </p:nvSpPr>
        <p:spPr>
          <a:xfrm>
            <a:off x="188686" y="2160589"/>
            <a:ext cx="9448800" cy="4385354"/>
          </a:xfrm>
        </p:spPr>
        <p:txBody>
          <a:bodyPr>
            <a:normAutofit/>
          </a:bodyPr>
          <a:lstStyle/>
          <a:p>
            <a:pPr marL="0" marR="0">
              <a:spcBef>
                <a:spcPts val="0"/>
              </a:spcBef>
              <a:spcAft>
                <a:spcPts val="1000"/>
              </a:spcAft>
            </a:pPr>
            <a:r>
              <a:rPr lang="en-US" sz="2400" dirty="0" err="1">
                <a:latin typeface="Times New Roman"/>
                <a:ea typeface="Calibri"/>
              </a:rPr>
              <a:t>Kritzinger</a:t>
            </a:r>
            <a:r>
              <a:rPr lang="en-US" sz="2400" dirty="0">
                <a:latin typeface="Times New Roman"/>
                <a:ea typeface="Calibri"/>
              </a:rPr>
              <a:t>, W. T., &amp; </a:t>
            </a:r>
            <a:r>
              <a:rPr lang="en-US" sz="2400" dirty="0" err="1">
                <a:latin typeface="Times New Roman"/>
                <a:ea typeface="Calibri"/>
              </a:rPr>
              <a:t>Weideman</a:t>
            </a:r>
            <a:r>
              <a:rPr lang="en-US" sz="2400" dirty="0">
                <a:latin typeface="Times New Roman"/>
                <a:ea typeface="Calibri"/>
              </a:rPr>
              <a:t>, M. (2017). Parallel search engine optimization and pay-per-click campaigns: A comparison of cost per acquisition. </a:t>
            </a:r>
            <a:r>
              <a:rPr lang="en-US" sz="2400" i="1" dirty="0">
                <a:latin typeface="Times New Roman"/>
                <a:ea typeface="Calibri"/>
              </a:rPr>
              <a:t>South African Journal of Information Management</a:t>
            </a:r>
            <a:r>
              <a:rPr lang="en-US" sz="2400" dirty="0">
                <a:latin typeface="Times New Roman"/>
                <a:ea typeface="Calibri"/>
              </a:rPr>
              <a:t>.</a:t>
            </a:r>
          </a:p>
          <a:p>
            <a:pPr marL="0" marR="0">
              <a:spcBef>
                <a:spcPts val="0"/>
              </a:spcBef>
              <a:spcAft>
                <a:spcPts val="1000"/>
              </a:spcAft>
            </a:pPr>
            <a:r>
              <a:rPr lang="en-US" sz="2400" dirty="0" err="1">
                <a:latin typeface="Times New Roman"/>
                <a:ea typeface="Calibri"/>
              </a:rPr>
              <a:t>Verstein</a:t>
            </a:r>
            <a:r>
              <a:rPr lang="en-US" sz="2400" dirty="0">
                <a:latin typeface="Times New Roman"/>
                <a:ea typeface="Calibri"/>
              </a:rPr>
              <a:t>, A. (2016). Insider Trading in Commodities Markets. </a:t>
            </a:r>
            <a:r>
              <a:rPr lang="en-US" sz="2400" i="1" dirty="0">
                <a:latin typeface="Times New Roman"/>
                <a:ea typeface="Calibri"/>
              </a:rPr>
              <a:t>Va. L. Rev.</a:t>
            </a:r>
            <a:r>
              <a:rPr lang="en-US" sz="2400" dirty="0">
                <a:latin typeface="Times New Roman"/>
                <a:ea typeface="Calibri"/>
              </a:rPr>
              <a:t>, </a:t>
            </a:r>
            <a:r>
              <a:rPr lang="en-US" sz="2400" i="1" dirty="0">
                <a:latin typeface="Times New Roman"/>
                <a:ea typeface="Calibri"/>
              </a:rPr>
              <a:t>102</a:t>
            </a:r>
            <a:r>
              <a:rPr lang="en-US" sz="2400" dirty="0">
                <a:latin typeface="Times New Roman"/>
                <a:ea typeface="Calibri"/>
              </a:rPr>
              <a:t>, 447.</a:t>
            </a:r>
          </a:p>
          <a:p>
            <a:endParaRPr lang="en-US" dirty="0"/>
          </a:p>
        </p:txBody>
      </p:sp>
    </p:spTree>
    <p:extLst>
      <p:ext uri="{BB962C8B-B14F-4D97-AF65-F5344CB8AC3E}">
        <p14:creationId xmlns:p14="http://schemas.microsoft.com/office/powerpoint/2010/main" val="398945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34" presetClass="emph" presetSubtype="0" fill="hold" nodeType="clickEffect">
                                  <p:stCondLst>
                                    <p:cond delay="0"/>
                                  </p:stCondLst>
                                  <p:iterate type="lt">
                                    <p:tmPct val="10000"/>
                                  </p:iterate>
                                  <p:childTnLst>
                                    <p:animMotion origin="layout" path="M 0.0 0.0 L 0.0 -0.07213" pathEditMode="relative" ptsTypes="">
                                      <p:cBhvr>
                                        <p:cTn id="10" dur="250" accel="50000" decel="50000" autoRev="1" fill="hold">
                                          <p:stCondLst>
                                            <p:cond delay="0"/>
                                          </p:stCondLst>
                                        </p:cTn>
                                        <p:tgtEl>
                                          <p:spTgt spid="3">
                                            <p:txEl>
                                              <p:pRg st="0" end="0"/>
                                            </p:txEl>
                                          </p:spTgt>
                                        </p:tgtEl>
                                        <p:attrNameLst>
                                          <p:attrName>ppt_x</p:attrName>
                                          <p:attrName>ppt_y</p:attrName>
                                        </p:attrNameLst>
                                      </p:cBhvr>
                                    </p:animMotion>
                                    <p:animRot by="1500000">
                                      <p:cBhvr>
                                        <p:cTn id="11" dur="125" fill="hold">
                                          <p:stCondLst>
                                            <p:cond delay="0"/>
                                          </p:stCondLst>
                                        </p:cTn>
                                        <p:tgtEl>
                                          <p:spTgt spid="3">
                                            <p:txEl>
                                              <p:pRg st="0" end="0"/>
                                            </p:txEl>
                                          </p:spTgt>
                                        </p:tgtEl>
                                        <p:attrNameLst>
                                          <p:attrName>r</p:attrName>
                                        </p:attrNameLst>
                                      </p:cBhvr>
                                    </p:animRot>
                                    <p:animRot by="-1500000">
                                      <p:cBhvr>
                                        <p:cTn id="12" dur="125" fill="hold">
                                          <p:stCondLst>
                                            <p:cond delay="125"/>
                                          </p:stCondLst>
                                        </p:cTn>
                                        <p:tgtEl>
                                          <p:spTgt spid="3">
                                            <p:txEl>
                                              <p:pRg st="0" end="0"/>
                                            </p:txEl>
                                          </p:spTgt>
                                        </p:tgtEl>
                                        <p:attrNameLst>
                                          <p:attrName>r</p:attrName>
                                        </p:attrNameLst>
                                      </p:cBhvr>
                                    </p:animRot>
                                    <p:animRot by="-1500000">
                                      <p:cBhvr>
                                        <p:cTn id="13" dur="125" fill="hold">
                                          <p:stCondLst>
                                            <p:cond delay="250"/>
                                          </p:stCondLst>
                                        </p:cTn>
                                        <p:tgtEl>
                                          <p:spTgt spid="3">
                                            <p:txEl>
                                              <p:pRg st="0" end="0"/>
                                            </p:txEl>
                                          </p:spTgt>
                                        </p:tgtEl>
                                        <p:attrNameLst>
                                          <p:attrName>r</p:attrName>
                                        </p:attrNameLst>
                                      </p:cBhvr>
                                    </p:animRot>
                                    <p:animRot by="1500000">
                                      <p:cBhvr>
                                        <p:cTn id="14" dur="125" fill="hold">
                                          <p:stCondLst>
                                            <p:cond delay="375"/>
                                          </p:stCondLst>
                                        </p:cTn>
                                        <p:tgtEl>
                                          <p:spTgt spid="3">
                                            <p:txEl>
                                              <p:pRg st="0" end="0"/>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34" presetClass="emph" presetSubtype="0" fill="hold" nodeType="clickEffect">
                                  <p:stCondLst>
                                    <p:cond delay="0"/>
                                  </p:stCondLst>
                                  <p:iterate type="lt">
                                    <p:tmPct val="10000"/>
                                  </p:iterate>
                                  <p:childTnLst>
                                    <p:animMotion origin="layout" path="M 0.0 0.0 L 0.0 -0.07213" pathEditMode="relative" ptsTypes="">
                                      <p:cBhvr>
                                        <p:cTn id="18" dur="250" accel="50000" decel="50000" autoRev="1" fill="hold">
                                          <p:stCondLst>
                                            <p:cond delay="0"/>
                                          </p:stCondLst>
                                        </p:cTn>
                                        <p:tgtEl>
                                          <p:spTgt spid="3">
                                            <p:txEl>
                                              <p:pRg st="1" end="1"/>
                                            </p:txEl>
                                          </p:spTgt>
                                        </p:tgtEl>
                                        <p:attrNameLst>
                                          <p:attrName>ppt_x</p:attrName>
                                          <p:attrName>ppt_y</p:attrName>
                                        </p:attrNameLst>
                                      </p:cBhvr>
                                    </p:animMotion>
                                    <p:animRot by="1500000">
                                      <p:cBhvr>
                                        <p:cTn id="19" dur="125" fill="hold">
                                          <p:stCondLst>
                                            <p:cond delay="0"/>
                                          </p:stCondLst>
                                        </p:cTn>
                                        <p:tgtEl>
                                          <p:spTgt spid="3">
                                            <p:txEl>
                                              <p:pRg st="1" end="1"/>
                                            </p:txEl>
                                          </p:spTgt>
                                        </p:tgtEl>
                                        <p:attrNameLst>
                                          <p:attrName>r</p:attrName>
                                        </p:attrNameLst>
                                      </p:cBhvr>
                                    </p:animRot>
                                    <p:animRot by="-1500000">
                                      <p:cBhvr>
                                        <p:cTn id="20" dur="125" fill="hold">
                                          <p:stCondLst>
                                            <p:cond delay="125"/>
                                          </p:stCondLst>
                                        </p:cTn>
                                        <p:tgtEl>
                                          <p:spTgt spid="3">
                                            <p:txEl>
                                              <p:pRg st="1" end="1"/>
                                            </p:txEl>
                                          </p:spTgt>
                                        </p:tgtEl>
                                        <p:attrNameLst>
                                          <p:attrName>r</p:attrName>
                                        </p:attrNameLst>
                                      </p:cBhvr>
                                    </p:animRot>
                                    <p:animRot by="-1500000">
                                      <p:cBhvr>
                                        <p:cTn id="21" dur="125" fill="hold">
                                          <p:stCondLst>
                                            <p:cond delay="250"/>
                                          </p:stCondLst>
                                        </p:cTn>
                                        <p:tgtEl>
                                          <p:spTgt spid="3">
                                            <p:txEl>
                                              <p:pRg st="1" end="1"/>
                                            </p:txEl>
                                          </p:spTgt>
                                        </p:tgtEl>
                                        <p:attrNameLst>
                                          <p:attrName>r</p:attrName>
                                        </p:attrNameLst>
                                      </p:cBhvr>
                                    </p:animRot>
                                    <p:animRot by="1500000">
                                      <p:cBhvr>
                                        <p:cTn id="22" dur="125" fill="hold">
                                          <p:stCondLst>
                                            <p:cond delay="375"/>
                                          </p:stCondLst>
                                        </p:cTn>
                                        <p:tgtEl>
                                          <p:spTgt spid="3">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41</TotalTime>
  <Words>432</Words>
  <Application>Microsoft Office PowerPoint</Application>
  <PresentationFormat>Custom</PresentationFormat>
  <Paragraphs>32</Paragraphs>
  <Slides>5</Slides>
  <Notes>4</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Facet</vt:lpstr>
      <vt:lpstr>Title page </vt:lpstr>
      <vt:lpstr>Insurance company reputation</vt:lpstr>
      <vt:lpstr>Cont.  </vt:lpstr>
      <vt:lpstr>Cont.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Jackson</dc:creator>
  <cp:lastModifiedBy>Windows User</cp:lastModifiedBy>
  <cp:revision>17</cp:revision>
  <dcterms:created xsi:type="dcterms:W3CDTF">2021-06-14T17:27:44Z</dcterms:created>
  <dcterms:modified xsi:type="dcterms:W3CDTF">2021-06-30T00:53:30Z</dcterms:modified>
</cp:coreProperties>
</file>